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3"/>
  </p:notesMasterIdLst>
  <p:sldIdLst>
    <p:sldId id="256" r:id="rId2"/>
    <p:sldId id="310" r:id="rId3"/>
    <p:sldId id="302" r:id="rId4"/>
    <p:sldId id="274" r:id="rId5"/>
    <p:sldId id="275" r:id="rId6"/>
    <p:sldId id="276" r:id="rId7"/>
    <p:sldId id="277" r:id="rId8"/>
    <p:sldId id="273" r:id="rId9"/>
    <p:sldId id="312" r:id="rId10"/>
    <p:sldId id="311" r:id="rId11"/>
    <p:sldId id="29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88420" autoAdjust="0"/>
  </p:normalViewPr>
  <p:slideViewPr>
    <p:cSldViewPr snapToGrid="0" snapToObjects="1">
      <p:cViewPr>
        <p:scale>
          <a:sx n="100" d="100"/>
          <a:sy n="100" d="100"/>
        </p:scale>
        <p:origin x="-8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27A9E-5D5C-B147-85CC-B0CCADCE7665}" type="datetimeFigureOut">
              <a:rPr lang="en-US" smtClean="0"/>
              <a:t>21-03-18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7A3DB-EBD6-2848-9CAF-D429869B0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A3DB-EBD6-2848-9CAF-D429869B0D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6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A3DB-EBD6-2848-9CAF-D429869B0D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/>
              <a:t>Communication issues including those surrounding IC are the #1 reason for a complaint to the College </a:t>
            </a:r>
            <a:r>
              <a:rPr lang="mr-IN" sz="1400" baseline="0" dirty="0" smtClean="0"/>
              <a:t>…</a:t>
            </a:r>
            <a:r>
              <a:rPr lang="en-CA" sz="1400" baseline="0" dirty="0" smtClean="0"/>
              <a:t>. Which may or may not leads to a formal Investigation.</a:t>
            </a:r>
            <a:endParaRPr lang="en-US" sz="1400" dirty="0" smtClean="0"/>
          </a:p>
          <a:p>
            <a:r>
              <a:rPr lang="en-US" sz="1400" dirty="0" smtClean="0"/>
              <a:t>Communication =</a:t>
            </a:r>
            <a:r>
              <a:rPr lang="en-US" sz="1400" baseline="0" dirty="0" smtClean="0"/>
              <a:t> number 1 issue with college.  From Newsletter CVBC OCT 2020</a:t>
            </a:r>
          </a:p>
          <a:p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“'I would argue that a good portion of patient care complaints (as perceived</a:t>
            </a:r>
            <a:r>
              <a: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the client) and are in truth rooted in  communication issues, such that the client didn't</a:t>
            </a:r>
            <a:r>
              <a:rPr lang="mr-IN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properly understand the veterinarians assessment/diagnosis/plan/treatment choices”</a:t>
            </a:r>
            <a:endParaRPr lang="en-US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A3DB-EBD6-2848-9CAF-D429869B0D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91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 have highlighted</a:t>
            </a:r>
            <a:r>
              <a:rPr lang="en-US" baseline="0" dirty="0" smtClean="0"/>
              <a:t> a few sections in blue that I believe are particularly important.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A3DB-EBD6-2848-9CAF-D429869B0D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1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A3DB-EBD6-2848-9CAF-D429869B0D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35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A3DB-EBD6-2848-9CAF-D429869B0D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82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b="1" baseline="0" dirty="0" smtClean="0"/>
          </a:p>
          <a:p>
            <a:r>
              <a:rPr lang="en-US" baseline="0" dirty="0" smtClean="0"/>
              <a:t>We need to make sure </a:t>
            </a:r>
            <a:r>
              <a:rPr lang="en-US" b="1" i="1" baseline="0" dirty="0" smtClean="0"/>
              <a:t>these steps are taken for every patient --- every time.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A3DB-EBD6-2848-9CAF-D429869B0D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81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A3DB-EBD6-2848-9CAF-D429869B0D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51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A3DB-EBD6-2848-9CAF-D429869B0D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2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21-03-18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21-03-18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21-03-18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21-03-18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21-03-18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21-03-18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21-03-18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Informed Consent</a:t>
            </a:r>
            <a:br>
              <a:rPr lang="en-US" sz="4000" dirty="0" smtClean="0"/>
            </a:br>
            <a:r>
              <a:rPr lang="en-US" sz="2800" dirty="0" smtClean="0"/>
              <a:t>a  practical approach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  <a:p>
            <a:r>
              <a:rPr lang="en-US" sz="1600" dirty="0" smtClean="0"/>
              <a:t>Chris Armstrong BSc DVM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702174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827725"/>
              </p:ext>
            </p:extLst>
          </p:nvPr>
        </p:nvGraphicFramePr>
        <p:xfrm>
          <a:off x="2324100" y="247965"/>
          <a:ext cx="4987925" cy="639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Document" r:id="rId5" imgW="6578600" imgH="8432800" progId="Word.Document.12">
                  <p:embed/>
                </p:oleObj>
              </mc:Choice>
              <mc:Fallback>
                <p:oleObj name="Document" r:id="rId5" imgW="6578600" imgH="843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24100" y="247965"/>
                        <a:ext cx="4987925" cy="639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6503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 descr="Gorilla 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251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py of TNVD Logo-Vert-CMYK (2019_07_12 04_00_54 UTC)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90500"/>
            <a:ext cx="7623048" cy="645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3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Importance of gaining informed consent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1"/>
            <a:ext cx="7778751" cy="4343400"/>
          </a:xfrm>
        </p:spPr>
        <p:txBody>
          <a:bodyPr/>
          <a:lstStyle/>
          <a:p>
            <a:r>
              <a:rPr lang="en-US" dirty="0" smtClean="0"/>
              <a:t>Avoid complaints !!!</a:t>
            </a:r>
          </a:p>
          <a:p>
            <a:r>
              <a:rPr lang="en-US" dirty="0" smtClean="0"/>
              <a:t>Greater the complexity &gt; Importance</a:t>
            </a:r>
          </a:p>
          <a:p>
            <a:r>
              <a:rPr lang="en-US" dirty="0" smtClean="0"/>
              <a:t>Improved client understanding</a:t>
            </a:r>
          </a:p>
          <a:p>
            <a:r>
              <a:rPr lang="en-US" dirty="0" smtClean="0"/>
              <a:t>Improved client trust</a:t>
            </a:r>
          </a:p>
          <a:p>
            <a:r>
              <a:rPr lang="en-US" dirty="0" smtClean="0"/>
              <a:t>Improved compliance</a:t>
            </a:r>
          </a:p>
          <a:p>
            <a:r>
              <a:rPr lang="en-US" dirty="0" smtClean="0"/>
              <a:t>Focuses plans- DX &amp; TX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P107003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9" b="18189"/>
          <a:stretch>
            <a:fillRect/>
          </a:stretch>
        </p:blipFill>
        <p:spPr>
          <a:xfrm>
            <a:off x="5267159" y="2527300"/>
            <a:ext cx="3458678" cy="3911600"/>
          </a:xfrm>
        </p:spPr>
      </p:pic>
    </p:spTree>
    <p:extLst>
      <p:ext uri="{BB962C8B-B14F-4D97-AF65-F5344CB8AC3E}">
        <p14:creationId xmlns:p14="http://schemas.microsoft.com/office/powerpoint/2010/main" val="49435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CVBC Bylaws- Ethics and Standards</a:t>
            </a:r>
            <a:br>
              <a:rPr lang="en-US" sz="3200" dirty="0" smtClean="0"/>
            </a:br>
            <a:r>
              <a:rPr lang="en-US" sz="2400" dirty="0" smtClean="0"/>
              <a:t>Pg. 93/94- Effective Oct 2015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dirty="0"/>
              <a:t>211(1) For the purposes of this section, “</a:t>
            </a:r>
            <a:r>
              <a:rPr lang="en-CA" b="1" dirty="0"/>
              <a:t>informed consent</a:t>
            </a:r>
            <a:r>
              <a:rPr lang="en-CA" dirty="0"/>
              <a:t>” means the process of </a:t>
            </a:r>
            <a:r>
              <a:rPr lang="en-CA" b="1" i="1" dirty="0">
                <a:solidFill>
                  <a:srgbClr val="3366FF"/>
                </a:solidFill>
              </a:rPr>
              <a:t>communication between a registrant and a client that allows the client to understand the veterinary services</a:t>
            </a:r>
            <a:r>
              <a:rPr lang="en-CA" dirty="0">
                <a:solidFill>
                  <a:srgbClr val="3366FF"/>
                </a:solidFill>
              </a:rPr>
              <a:t> the registrant proposes to provide to the patient, </a:t>
            </a:r>
            <a:r>
              <a:rPr lang="en-CA" b="1" i="1" dirty="0">
                <a:solidFill>
                  <a:srgbClr val="3366FF"/>
                </a:solidFill>
              </a:rPr>
              <a:t>followed by the client’s subsequent agreement</a:t>
            </a:r>
            <a:r>
              <a:rPr lang="en-CA" dirty="0">
                <a:solidFill>
                  <a:srgbClr val="3366FF"/>
                </a:solidFill>
              </a:rPr>
              <a:t> to the provision of those services. </a:t>
            </a:r>
          </a:p>
          <a:p>
            <a:pPr marL="0" indent="0">
              <a:buNone/>
            </a:pPr>
            <a:r>
              <a:rPr lang="en-CA" dirty="0"/>
              <a:t>(2) </a:t>
            </a:r>
            <a:r>
              <a:rPr lang="en-CA" b="1" i="1" dirty="0">
                <a:solidFill>
                  <a:srgbClr val="3366FF"/>
                </a:solidFill>
              </a:rPr>
              <a:t>Before providing veterinary services to a patient</a:t>
            </a:r>
            <a:r>
              <a:rPr lang="en-CA" dirty="0"/>
              <a:t>, a registrant must ensure that the </a:t>
            </a:r>
            <a:r>
              <a:rPr lang="en-CA" dirty="0">
                <a:solidFill>
                  <a:srgbClr val="3366FF"/>
                </a:solidFill>
              </a:rPr>
              <a:t>client has provided informed consent </a:t>
            </a:r>
            <a:r>
              <a:rPr lang="en-CA" dirty="0"/>
              <a:t>to the proposed veterinary services.</a:t>
            </a:r>
            <a:br>
              <a:rPr lang="en-CA" dirty="0"/>
            </a:b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(</a:t>
            </a:r>
            <a:r>
              <a:rPr lang="en-CA" dirty="0"/>
              <a:t>3) A registrant must ensure that the client giving consent is </a:t>
            </a:r>
          </a:p>
          <a:p>
            <a:r>
              <a:rPr lang="en-CA" dirty="0"/>
              <a:t>(a) capable of making a decision about whether to give or refuse consent to the proposed veterinary service, and </a:t>
            </a:r>
          </a:p>
          <a:p>
            <a:r>
              <a:rPr lang="en-CA" dirty="0"/>
              <a:t>(b) has the legal authority to give or refuse consent to provision of veterinary services to the patient.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0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875" y="1964106"/>
            <a:ext cx="7633366" cy="372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(4) </a:t>
            </a:r>
            <a:r>
              <a:rPr lang="en-CA" sz="2000" dirty="0">
                <a:solidFill>
                  <a:srgbClr val="3366FF"/>
                </a:solidFill>
              </a:rPr>
              <a:t>To be valid, a registrant must ensure </a:t>
            </a:r>
            <a:r>
              <a:rPr lang="en-CA" sz="2000" dirty="0"/>
              <a:t>that the client’s informed consent</a:t>
            </a:r>
            <a:r>
              <a:rPr lang="en-CA" sz="2000" dirty="0" smtClean="0"/>
              <a:t>:</a:t>
            </a:r>
          </a:p>
          <a:p>
            <a:pPr marL="342900" indent="-342900">
              <a:buAutoNum type="alphaLcParenBoth"/>
            </a:pPr>
            <a:r>
              <a:rPr lang="en-CA" sz="2000" dirty="0" smtClean="0"/>
              <a:t>relates </a:t>
            </a:r>
            <a:r>
              <a:rPr lang="en-CA" sz="2000" dirty="0"/>
              <a:t>to the </a:t>
            </a:r>
            <a:r>
              <a:rPr lang="en-CA" sz="2000" dirty="0">
                <a:solidFill>
                  <a:srgbClr val="3366FF"/>
                </a:solidFill>
              </a:rPr>
              <a:t>proposed veterinary service</a:t>
            </a:r>
            <a:r>
              <a:rPr lang="en-CA" sz="2000" dirty="0" smtClean="0"/>
              <a:t>;</a:t>
            </a:r>
          </a:p>
          <a:p>
            <a:pPr marL="342900" indent="-342900">
              <a:buAutoNum type="alphaLcParenBoth"/>
            </a:pPr>
            <a:r>
              <a:rPr lang="en-CA" sz="2000" dirty="0" smtClean="0"/>
              <a:t> </a:t>
            </a:r>
            <a:r>
              <a:rPr lang="en-CA" sz="2000" dirty="0"/>
              <a:t>was given </a:t>
            </a:r>
            <a:r>
              <a:rPr lang="en-CA" sz="2000" dirty="0">
                <a:solidFill>
                  <a:srgbClr val="3366FF"/>
                </a:solidFill>
              </a:rPr>
              <a:t>voluntarily</a:t>
            </a:r>
            <a:r>
              <a:rPr lang="en-CA" sz="2000" dirty="0" smtClean="0"/>
              <a:t>;</a:t>
            </a:r>
          </a:p>
          <a:p>
            <a:r>
              <a:rPr lang="en-CA" sz="2000" dirty="0" smtClean="0"/>
              <a:t>(c) </a:t>
            </a:r>
            <a:r>
              <a:rPr lang="en-CA" sz="2000" dirty="0"/>
              <a:t>was not obtained through </a:t>
            </a:r>
            <a:r>
              <a:rPr lang="en-CA" sz="2000" dirty="0">
                <a:solidFill>
                  <a:srgbClr val="3366FF"/>
                </a:solidFill>
              </a:rPr>
              <a:t>misrepresentation or fraud</a:t>
            </a:r>
            <a:r>
              <a:rPr lang="en-CA" sz="2000" dirty="0"/>
              <a:t>. </a:t>
            </a:r>
            <a:endParaRPr lang="en-CA" sz="2000" dirty="0" smtClean="0"/>
          </a:p>
          <a:p>
            <a:endParaRPr lang="en-CA" sz="2000" dirty="0"/>
          </a:p>
          <a:p>
            <a:r>
              <a:rPr lang="en-CA" sz="2000" dirty="0"/>
              <a:t>(5) To </a:t>
            </a:r>
            <a:r>
              <a:rPr lang="en-CA" sz="2000" dirty="0">
                <a:solidFill>
                  <a:srgbClr val="3366FF"/>
                </a:solidFill>
              </a:rPr>
              <a:t>obtain informed consent from a client for proposed veterinary services</a:t>
            </a:r>
            <a:r>
              <a:rPr lang="en-CA" sz="2000" dirty="0"/>
              <a:t>, a registrant must ensure that </a:t>
            </a:r>
            <a:r>
              <a:rPr lang="en-CA" sz="2000" dirty="0">
                <a:solidFill>
                  <a:srgbClr val="3366FF"/>
                </a:solidFill>
              </a:rPr>
              <a:t>the </a:t>
            </a:r>
            <a:r>
              <a:rPr lang="en-CA" sz="2000" b="1" i="1" dirty="0">
                <a:solidFill>
                  <a:srgbClr val="3366FF"/>
                </a:solidFill>
              </a:rPr>
              <a:t>client is provided with information a </a:t>
            </a:r>
            <a:r>
              <a:rPr lang="en-CA" sz="2000" i="1" u="sng" dirty="0">
                <a:solidFill>
                  <a:srgbClr val="3366FF"/>
                </a:solidFill>
              </a:rPr>
              <a:t>reasonable person</a:t>
            </a:r>
            <a:r>
              <a:rPr lang="en-CA" sz="2000" b="1" i="1" u="sng" dirty="0">
                <a:solidFill>
                  <a:srgbClr val="3366FF"/>
                </a:solidFill>
              </a:rPr>
              <a:t> </a:t>
            </a:r>
            <a:r>
              <a:rPr lang="en-CA" sz="2000" b="1" i="1" dirty="0">
                <a:solidFill>
                  <a:srgbClr val="3366FF"/>
                </a:solidFill>
              </a:rPr>
              <a:t>would require to understand</a:t>
            </a:r>
            <a:r>
              <a:rPr lang="en-CA" sz="2000" dirty="0">
                <a:solidFill>
                  <a:srgbClr val="3366FF"/>
                </a:solidFill>
              </a:rPr>
              <a:t> </a:t>
            </a:r>
            <a:r>
              <a:rPr lang="en-CA" sz="2000" dirty="0"/>
              <a:t>the proposed veterinary service</a:t>
            </a:r>
            <a:r>
              <a:rPr lang="en-CA" sz="2000" dirty="0" smtClean="0"/>
              <a:t>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430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942" y="693985"/>
            <a:ext cx="7816672" cy="627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/>
              <a:t>(6) Without limiting the generality of subsection (5), the </a:t>
            </a:r>
            <a:r>
              <a:rPr lang="en-CA" sz="1400" dirty="0">
                <a:solidFill>
                  <a:srgbClr val="3366FF"/>
                </a:solidFill>
              </a:rPr>
              <a:t>information provided to obtain informed consent must include information about: </a:t>
            </a:r>
          </a:p>
          <a:p>
            <a:r>
              <a:rPr lang="en-CA" sz="1400" dirty="0"/>
              <a:t>(a) </a:t>
            </a:r>
            <a:r>
              <a:rPr lang="en-CA" sz="1400" dirty="0">
                <a:solidFill>
                  <a:srgbClr val="3366FF"/>
                </a:solidFill>
              </a:rPr>
              <a:t>the condition </a:t>
            </a:r>
            <a:r>
              <a:rPr lang="en-CA" sz="1400" dirty="0"/>
              <a:t>for which the veterinary services are proposed, </a:t>
            </a:r>
            <a:r>
              <a:rPr lang="en-CA" sz="1400" dirty="0">
                <a:solidFill>
                  <a:srgbClr val="3366FF"/>
                </a:solidFill>
              </a:rPr>
              <a:t>including any </a:t>
            </a:r>
            <a:r>
              <a:rPr lang="en-CA" sz="1400" i="1" dirty="0">
                <a:solidFill>
                  <a:srgbClr val="3366FF"/>
                </a:solidFill>
              </a:rPr>
              <a:t>differential diagnoses, and any presumed or definitive diagnosis</a:t>
            </a:r>
            <a:r>
              <a:rPr lang="en-CA" sz="1400" dirty="0">
                <a:solidFill>
                  <a:srgbClr val="3366FF"/>
                </a:solidFill>
              </a:rPr>
              <a:t>; </a:t>
            </a:r>
          </a:p>
          <a:p>
            <a:r>
              <a:rPr lang="en-CA" sz="1400" dirty="0"/>
              <a:t>(b) the general </a:t>
            </a:r>
            <a:r>
              <a:rPr lang="en-CA" sz="1400" i="1" dirty="0">
                <a:solidFill>
                  <a:srgbClr val="3366FF"/>
                </a:solidFill>
              </a:rPr>
              <a:t>nature of the proposed veterinary services</a:t>
            </a:r>
            <a:r>
              <a:rPr lang="en-CA" sz="1400" dirty="0"/>
              <a:t>;</a:t>
            </a:r>
          </a:p>
          <a:p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>(c) the </a:t>
            </a:r>
            <a:r>
              <a:rPr lang="en-CA" sz="1400" i="1" dirty="0">
                <a:solidFill>
                  <a:srgbClr val="3366FF"/>
                </a:solidFill>
              </a:rPr>
              <a:t>expected benefits</a:t>
            </a:r>
            <a:r>
              <a:rPr lang="en-CA" sz="1400" dirty="0">
                <a:solidFill>
                  <a:srgbClr val="3366FF"/>
                </a:solidFill>
              </a:rPr>
              <a:t> </a:t>
            </a:r>
            <a:r>
              <a:rPr lang="en-CA" sz="1400" dirty="0"/>
              <a:t>of the proposed veterinary services</a:t>
            </a:r>
            <a:r>
              <a:rPr lang="en-CA" sz="1400" dirty="0" smtClean="0"/>
              <a:t>;</a:t>
            </a:r>
          </a:p>
          <a:p>
            <a:r>
              <a:rPr lang="en-CA" sz="1400" dirty="0"/>
              <a:t>(d) the </a:t>
            </a:r>
            <a:r>
              <a:rPr lang="en-CA" sz="1400" i="1" dirty="0">
                <a:solidFill>
                  <a:srgbClr val="3366FF"/>
                </a:solidFill>
              </a:rPr>
              <a:t>risks or dangers and common side effects</a:t>
            </a:r>
            <a:r>
              <a:rPr lang="en-CA" sz="1400" dirty="0">
                <a:solidFill>
                  <a:srgbClr val="3366FF"/>
                </a:solidFill>
              </a:rPr>
              <a:t> </a:t>
            </a:r>
            <a:r>
              <a:rPr lang="en-CA" sz="1400" dirty="0"/>
              <a:t>of the proposed veterinary services that a </a:t>
            </a:r>
            <a:r>
              <a:rPr lang="en-CA" sz="1400" i="1" dirty="0">
                <a:solidFill>
                  <a:srgbClr val="3366FF"/>
                </a:solidFill>
              </a:rPr>
              <a:t>reasonable person would expect to be told</a:t>
            </a:r>
            <a:r>
              <a:rPr lang="en-CA" sz="1400" dirty="0">
                <a:solidFill>
                  <a:srgbClr val="3366FF"/>
                </a:solidFill>
              </a:rPr>
              <a:t> about;</a:t>
            </a:r>
          </a:p>
          <a:p>
            <a:r>
              <a:rPr lang="en-CA" sz="1400" dirty="0">
                <a:solidFill>
                  <a:srgbClr val="3366FF"/>
                </a:solidFill>
              </a:rPr>
              <a:t/>
            </a:r>
            <a:br>
              <a:rPr lang="en-CA" sz="1400" dirty="0">
                <a:solidFill>
                  <a:srgbClr val="3366FF"/>
                </a:solidFill>
              </a:rPr>
            </a:br>
            <a:r>
              <a:rPr lang="en-CA" sz="1400" dirty="0"/>
              <a:t>(e) </a:t>
            </a:r>
            <a:r>
              <a:rPr lang="en-CA" sz="1400" i="1" dirty="0">
                <a:solidFill>
                  <a:srgbClr val="3366FF"/>
                </a:solidFill>
              </a:rPr>
              <a:t>reasonable alternative course</a:t>
            </a:r>
            <a:r>
              <a:rPr lang="en-CA" sz="1400" i="1" dirty="0"/>
              <a:t>s</a:t>
            </a:r>
            <a:r>
              <a:rPr lang="en-CA" sz="1400" dirty="0"/>
              <a:t> of action available, and the </a:t>
            </a:r>
            <a:r>
              <a:rPr lang="en-CA" sz="1400" dirty="0">
                <a:solidFill>
                  <a:srgbClr val="3366FF"/>
                </a:solidFill>
              </a:rPr>
              <a:t>risks and benefits of each</a:t>
            </a:r>
            <a:r>
              <a:rPr lang="en-CA" sz="1400" dirty="0"/>
              <a:t>;</a:t>
            </a:r>
          </a:p>
          <a:p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>(f) </a:t>
            </a:r>
            <a:r>
              <a:rPr lang="en-CA" sz="1400" b="1" dirty="0"/>
              <a:t>the potential consequences to the patient if the proposed veterinary service is refused by the client;</a:t>
            </a:r>
            <a:endParaRPr lang="en-CA" sz="1400" dirty="0"/>
          </a:p>
          <a:p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>(g) </a:t>
            </a:r>
            <a:r>
              <a:rPr lang="en-CA" sz="1400" dirty="0">
                <a:solidFill>
                  <a:srgbClr val="3366FF"/>
                </a:solidFill>
              </a:rPr>
              <a:t>whether non-veterinarian staff and or other veterinarians </a:t>
            </a:r>
            <a:r>
              <a:rPr lang="en-CA" sz="1400" dirty="0"/>
              <a:t>may be providing some or all of the veterinary services to the patient;</a:t>
            </a:r>
          </a:p>
          <a:p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>(h) the </a:t>
            </a:r>
            <a:r>
              <a:rPr lang="en-CA" sz="1400" dirty="0">
                <a:solidFill>
                  <a:srgbClr val="3366FF"/>
                </a:solidFill>
              </a:rPr>
              <a:t>need for follow-up care</a:t>
            </a:r>
            <a:r>
              <a:rPr lang="en-CA" sz="1400" dirty="0"/>
              <a:t>, if it is likely to be required, and how such follow- up care will be provided;</a:t>
            </a:r>
          </a:p>
          <a:p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>(</a:t>
            </a:r>
            <a:r>
              <a:rPr lang="en-CA" sz="1400" dirty="0" err="1"/>
              <a:t>i</a:t>
            </a:r>
            <a:r>
              <a:rPr lang="en-CA" sz="1400" dirty="0"/>
              <a:t>) an </a:t>
            </a:r>
            <a:r>
              <a:rPr lang="en-CA" sz="1400" i="1" dirty="0">
                <a:solidFill>
                  <a:srgbClr val="3366FF"/>
                </a:solidFill>
              </a:rPr>
              <a:t>initial estimate of the cost </a:t>
            </a:r>
            <a:r>
              <a:rPr lang="en-CA" sz="1400" dirty="0"/>
              <a:t>of the veterinary services being proposed; </a:t>
            </a:r>
          </a:p>
          <a:p>
            <a:r>
              <a:rPr lang="en-CA" sz="1400" dirty="0"/>
              <a:t>(j) </a:t>
            </a:r>
            <a:r>
              <a:rPr lang="en-CA" sz="1400" dirty="0">
                <a:solidFill>
                  <a:srgbClr val="3366FF"/>
                </a:solidFill>
              </a:rPr>
              <a:t>the level of supervision </a:t>
            </a:r>
            <a:r>
              <a:rPr lang="en-CA" sz="1400" dirty="0"/>
              <a:t>that will be provided, including the </a:t>
            </a:r>
            <a:r>
              <a:rPr lang="en-CA" sz="1400" dirty="0">
                <a:solidFill>
                  <a:srgbClr val="3366FF"/>
                </a:solidFill>
              </a:rPr>
              <a:t>level of supervision with respect to after hours care.</a:t>
            </a:r>
          </a:p>
          <a:p>
            <a:endParaRPr lang="en-CA" sz="1200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639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9620" y="1021335"/>
            <a:ext cx="7371501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(7) A registrant must ensure that, </a:t>
            </a:r>
            <a:r>
              <a:rPr lang="en-CA" i="1" dirty="0">
                <a:solidFill>
                  <a:srgbClr val="3366FF"/>
                </a:solidFill>
              </a:rPr>
              <a:t>before giving consent</a:t>
            </a:r>
            <a:r>
              <a:rPr lang="en-CA" dirty="0"/>
              <a:t>, </a:t>
            </a:r>
            <a:r>
              <a:rPr lang="en-CA" b="1" i="1" dirty="0"/>
              <a:t>the client had an </a:t>
            </a:r>
            <a:r>
              <a:rPr lang="en-CA" b="1" i="1" dirty="0">
                <a:solidFill>
                  <a:srgbClr val="3366FF"/>
                </a:solidFill>
              </a:rPr>
              <a:t>opportunity to ask questions and receive answer</a:t>
            </a:r>
            <a:r>
              <a:rPr lang="en-CA" i="1" dirty="0">
                <a:solidFill>
                  <a:srgbClr val="3366FF"/>
                </a:solidFill>
              </a:rPr>
              <a:t>s</a:t>
            </a:r>
            <a:r>
              <a:rPr lang="en-CA" dirty="0">
                <a:solidFill>
                  <a:srgbClr val="3366FF"/>
                </a:solidFill>
              </a:rPr>
              <a:t> </a:t>
            </a:r>
            <a:r>
              <a:rPr lang="en-CA" dirty="0"/>
              <a:t>about the proposed veterinary services.</a:t>
            </a:r>
          </a:p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>(8) </a:t>
            </a:r>
            <a:r>
              <a:rPr lang="en-CA" b="1" dirty="0">
                <a:solidFill>
                  <a:srgbClr val="3366FF"/>
                </a:solidFill>
              </a:rPr>
              <a:t>A registrant </a:t>
            </a:r>
            <a:r>
              <a:rPr lang="en-CA" b="1" i="1" dirty="0">
                <a:solidFill>
                  <a:srgbClr val="3366FF"/>
                </a:solidFill>
              </a:rPr>
              <a:t>must renew informed consent throughout</a:t>
            </a:r>
            <a:r>
              <a:rPr lang="en-CA" b="1" dirty="0">
                <a:solidFill>
                  <a:srgbClr val="3366FF"/>
                </a:solidFill>
              </a:rPr>
              <a:t> the veterinarian-client- patient relationship as may be </a:t>
            </a:r>
            <a:r>
              <a:rPr lang="en-CA" b="1" i="1" dirty="0">
                <a:solidFill>
                  <a:srgbClr val="3366FF"/>
                </a:solidFill>
              </a:rPr>
              <a:t>required by a change in the patient’s condition or the veterinary services </a:t>
            </a:r>
            <a:r>
              <a:rPr lang="en-CA" b="1" dirty="0">
                <a:solidFill>
                  <a:srgbClr val="3366FF"/>
                </a:solidFill>
              </a:rPr>
              <a:t>to be provided.</a:t>
            </a:r>
            <a:endParaRPr lang="en-CA" dirty="0">
              <a:solidFill>
                <a:srgbClr val="3366FF"/>
              </a:solidFill>
            </a:endParaRPr>
          </a:p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>(9) After a client </a:t>
            </a:r>
            <a:r>
              <a:rPr lang="en-CA" dirty="0">
                <a:solidFill>
                  <a:srgbClr val="3366FF"/>
                </a:solidFill>
              </a:rPr>
              <a:t>has given informed consent</a:t>
            </a:r>
            <a:r>
              <a:rPr lang="en-CA" dirty="0"/>
              <a:t>, the registrant must either </a:t>
            </a:r>
            <a:r>
              <a:rPr lang="en-CA" dirty="0">
                <a:solidFill>
                  <a:srgbClr val="3366FF"/>
                </a:solidFill>
              </a:rPr>
              <a:t>document in the clinical record the process by which consent was sought and obtained from the client, or obtain written consent.</a:t>
            </a:r>
          </a:p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>(10) Informed consent may be in the </a:t>
            </a:r>
            <a:r>
              <a:rPr lang="en-CA" i="1" dirty="0"/>
              <a:t>form </a:t>
            </a:r>
            <a:r>
              <a:rPr lang="en-CA" i="1" dirty="0">
                <a:solidFill>
                  <a:srgbClr val="3366FF"/>
                </a:solidFill>
              </a:rPr>
              <a:t>of written consent, oral consent or implied consent</a:t>
            </a:r>
            <a:r>
              <a:rPr lang="en-CA" dirty="0">
                <a:solidFill>
                  <a:srgbClr val="3366FF"/>
                </a:solidFill>
              </a:rPr>
              <a:t> 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9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Concepts 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Communication and consent occurs </a:t>
            </a:r>
            <a:r>
              <a:rPr lang="en-US" b="1" dirty="0" smtClean="0"/>
              <a:t>BEFORE any procedures begin.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is </a:t>
            </a:r>
            <a:r>
              <a:rPr lang="en-US" b="1" dirty="0" smtClean="0"/>
              <a:t>time sensitive. </a:t>
            </a:r>
            <a:r>
              <a:rPr lang="en-US" dirty="0" smtClean="0"/>
              <a:t>It must be renewed as the </a:t>
            </a:r>
            <a:r>
              <a:rPr lang="en-US" dirty="0" smtClean="0"/>
              <a:t>patient’s </a:t>
            </a:r>
            <a:r>
              <a:rPr lang="en-US" dirty="0" smtClean="0"/>
              <a:t>condition changes or as dictated by changing information.</a:t>
            </a:r>
          </a:p>
          <a:p>
            <a:pPr marL="0" indent="0">
              <a:buNone/>
            </a:pPr>
            <a:r>
              <a:rPr lang="en-US" dirty="0" smtClean="0"/>
              <a:t>The client must </a:t>
            </a:r>
            <a:r>
              <a:rPr lang="en-US" b="1" dirty="0" smtClean="0"/>
              <a:t>understand the proposed veterinary services and costs. </a:t>
            </a:r>
            <a:r>
              <a:rPr lang="en-US" dirty="0" smtClean="0"/>
              <a:t>They must be given the opportunity to </a:t>
            </a:r>
            <a:r>
              <a:rPr lang="en-US" b="1" dirty="0" smtClean="0"/>
              <a:t>ask questions </a:t>
            </a:r>
            <a:r>
              <a:rPr lang="en-US" dirty="0" smtClean="0"/>
              <a:t>and understand the </a:t>
            </a:r>
            <a:r>
              <a:rPr lang="en-US" b="1" dirty="0" smtClean="0"/>
              <a:t>risks/benefits/options  &amp; prognosis.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IC once obtained </a:t>
            </a:r>
            <a:r>
              <a:rPr lang="en-US" b="1" dirty="0" smtClean="0"/>
              <a:t>must be documented in the file. </a:t>
            </a:r>
            <a:r>
              <a:rPr lang="en-US" dirty="0" smtClean="0"/>
              <a:t>Written and signed is best.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If it is not in the record</a:t>
            </a:r>
            <a:r>
              <a:rPr lang="mr-IN" b="1" dirty="0" smtClean="0"/>
              <a:t>…</a:t>
            </a:r>
            <a:r>
              <a:rPr lang="en-CA" b="1" dirty="0" smtClean="0"/>
              <a:t>it did not happen!! (difficult to prove it happened)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3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243761"/>
              </p:ext>
            </p:extLst>
          </p:nvPr>
        </p:nvGraphicFramePr>
        <p:xfrm>
          <a:off x="1642533" y="158099"/>
          <a:ext cx="5467350" cy="614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r:id="rId5" imgW="7315200" imgH="8229600" progId="Word.Document.12">
                  <p:embed/>
                </p:oleObj>
              </mc:Choice>
              <mc:Fallback>
                <p:oleObj name="Document" r:id="rId5" imgW="7315200" imgH="822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2533" y="158099"/>
                        <a:ext cx="5467350" cy="6149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5243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3894</TotalTime>
  <Words>533</Words>
  <Application>Microsoft Macintosh PowerPoint</Application>
  <PresentationFormat>On-screen Show (4:3)</PresentationFormat>
  <Paragraphs>63</Paragraphs>
  <Slides>11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Breeze</vt:lpstr>
      <vt:lpstr>Document</vt:lpstr>
      <vt:lpstr>Informed Consent a  practical approach</vt:lpstr>
      <vt:lpstr>PowerPoint Presentation</vt:lpstr>
      <vt:lpstr>Importance of gaining informed consent </vt:lpstr>
      <vt:lpstr>CVBC Bylaws- Ethics and Standards Pg. 93/94- Effective Oct 2015</vt:lpstr>
      <vt:lpstr>PowerPoint Presentation</vt:lpstr>
      <vt:lpstr>PowerPoint Presentation</vt:lpstr>
      <vt:lpstr>PowerPoint Presentation</vt:lpstr>
      <vt:lpstr>Important Concepts IC</vt:lpstr>
      <vt:lpstr>PowerPoint Presentation</vt:lpstr>
      <vt:lpstr>PowerPoint Presentation</vt:lpstr>
      <vt:lpstr>Questions?</vt:lpstr>
    </vt:vector>
  </TitlesOfParts>
  <Company>Scottsdale Veterinary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the RDVM   Informed Consent</dc:title>
  <dc:creator>Chris Armstrong</dc:creator>
  <cp:lastModifiedBy>Chris Armstrong</cp:lastModifiedBy>
  <cp:revision>206</cp:revision>
  <dcterms:created xsi:type="dcterms:W3CDTF">2019-11-05T00:25:31Z</dcterms:created>
  <dcterms:modified xsi:type="dcterms:W3CDTF">2021-03-18T18:24:32Z</dcterms:modified>
</cp:coreProperties>
</file>